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8" r:id="rId5"/>
    <p:sldId id="257" r:id="rId6"/>
    <p:sldId id="259" r:id="rId7"/>
    <p:sldId id="260" r:id="rId8"/>
    <p:sldId id="261" r:id="rId9"/>
    <p:sldId id="265" r:id="rId10"/>
    <p:sldId id="263" r:id="rId11"/>
    <p:sldId id="262" r:id="rId12"/>
    <p:sldId id="280" r:id="rId13"/>
    <p:sldId id="281" r:id="rId14"/>
    <p:sldId id="268" r:id="rId15"/>
    <p:sldId id="269" r:id="rId16"/>
    <p:sldId id="270" r:id="rId17"/>
    <p:sldId id="288" r:id="rId18"/>
    <p:sldId id="290" r:id="rId19"/>
    <p:sldId id="272" r:id="rId20"/>
    <p:sldId id="273" r:id="rId21"/>
    <p:sldId id="274" r:id="rId22"/>
    <p:sldId id="277" r:id="rId23"/>
    <p:sldId id="276" r:id="rId24"/>
    <p:sldId id="278" r:id="rId25"/>
    <p:sldId id="279" r:id="rId26"/>
    <p:sldId id="291" r:id="rId27"/>
    <p:sldId id="282" r:id="rId28"/>
    <p:sldId id="283" r:id="rId29"/>
    <p:sldId id="284" r:id="rId30"/>
    <p:sldId id="285" r:id="rId31"/>
    <p:sldId id="287" r:id="rId32"/>
    <p:sldId id="28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orley, Edward Robert" initials="DER" lastIdx="2" clrIdx="0">
    <p:extLst>
      <p:ext uri="{19B8F6BF-5375-455C-9EA6-DF929625EA0E}">
        <p15:presenceInfo xmlns:p15="http://schemas.microsoft.com/office/powerpoint/2012/main" userId="Doorley, Edward Rober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C272F-2C63-4A2F-9AFC-BDE714FF7F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7E7772-59D2-454E-8AF7-25EA6BD725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62C93A-9864-4353-A6ED-D9DC7E28284C}"/>
              </a:ext>
            </a:extLst>
          </p:cNvPr>
          <p:cNvSpPr>
            <a:spLocks noGrp="1"/>
          </p:cNvSpPr>
          <p:nvPr>
            <p:ph type="dt" sz="half" idx="10"/>
          </p:nvPr>
        </p:nvSpPr>
        <p:spPr/>
        <p:txBody>
          <a:bodyPr/>
          <a:lstStyle/>
          <a:p>
            <a:fld id="{A0C9B138-4AC0-4AD3-8A17-41692CD09778}" type="datetimeFigureOut">
              <a:rPr lang="en-US" smtClean="0"/>
              <a:t>10/29/2019</a:t>
            </a:fld>
            <a:endParaRPr lang="en-US"/>
          </a:p>
        </p:txBody>
      </p:sp>
      <p:sp>
        <p:nvSpPr>
          <p:cNvPr id="5" name="Footer Placeholder 4">
            <a:extLst>
              <a:ext uri="{FF2B5EF4-FFF2-40B4-BE49-F238E27FC236}">
                <a16:creationId xmlns:a16="http://schemas.microsoft.com/office/drawing/2014/main" id="{6A3DF306-1487-4EDD-8115-86DC1588BC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AC8B3-B66B-41AC-8640-BA48CB3EDD33}"/>
              </a:ext>
            </a:extLst>
          </p:cNvPr>
          <p:cNvSpPr>
            <a:spLocks noGrp="1"/>
          </p:cNvSpPr>
          <p:nvPr>
            <p:ph type="sldNum" sz="quarter" idx="12"/>
          </p:nvPr>
        </p:nvSpPr>
        <p:spPr/>
        <p:txBody>
          <a:bodyPr/>
          <a:lstStyle/>
          <a:p>
            <a:fld id="{3ED6659F-ADBC-4035-9D48-9EE062A32E9F}" type="slidenum">
              <a:rPr lang="en-US" smtClean="0"/>
              <a:t>‹#›</a:t>
            </a:fld>
            <a:endParaRPr lang="en-US"/>
          </a:p>
        </p:txBody>
      </p:sp>
    </p:spTree>
    <p:extLst>
      <p:ext uri="{BB962C8B-B14F-4D97-AF65-F5344CB8AC3E}">
        <p14:creationId xmlns:p14="http://schemas.microsoft.com/office/powerpoint/2010/main" val="2420647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848EA-ED0C-4DF2-A455-1D1CAB4F3B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B0027D-B9A2-481D-9C0B-AA9BD9C9E4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85A839-4938-4190-B877-ED121266BB83}"/>
              </a:ext>
            </a:extLst>
          </p:cNvPr>
          <p:cNvSpPr>
            <a:spLocks noGrp="1"/>
          </p:cNvSpPr>
          <p:nvPr>
            <p:ph type="dt" sz="half" idx="10"/>
          </p:nvPr>
        </p:nvSpPr>
        <p:spPr/>
        <p:txBody>
          <a:bodyPr/>
          <a:lstStyle/>
          <a:p>
            <a:fld id="{A0C9B138-4AC0-4AD3-8A17-41692CD09778}" type="datetimeFigureOut">
              <a:rPr lang="en-US" smtClean="0"/>
              <a:t>10/29/2019</a:t>
            </a:fld>
            <a:endParaRPr lang="en-US"/>
          </a:p>
        </p:txBody>
      </p:sp>
      <p:sp>
        <p:nvSpPr>
          <p:cNvPr id="5" name="Footer Placeholder 4">
            <a:extLst>
              <a:ext uri="{FF2B5EF4-FFF2-40B4-BE49-F238E27FC236}">
                <a16:creationId xmlns:a16="http://schemas.microsoft.com/office/drawing/2014/main" id="{EB80FC54-8C7C-497F-AD1C-B0D5637371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483948-2E81-426C-ABFB-DCE0E125CCA3}"/>
              </a:ext>
            </a:extLst>
          </p:cNvPr>
          <p:cNvSpPr>
            <a:spLocks noGrp="1"/>
          </p:cNvSpPr>
          <p:nvPr>
            <p:ph type="sldNum" sz="quarter" idx="12"/>
          </p:nvPr>
        </p:nvSpPr>
        <p:spPr/>
        <p:txBody>
          <a:bodyPr/>
          <a:lstStyle/>
          <a:p>
            <a:fld id="{3ED6659F-ADBC-4035-9D48-9EE062A32E9F}" type="slidenum">
              <a:rPr lang="en-US" smtClean="0"/>
              <a:t>‹#›</a:t>
            </a:fld>
            <a:endParaRPr lang="en-US"/>
          </a:p>
        </p:txBody>
      </p:sp>
    </p:spTree>
    <p:extLst>
      <p:ext uri="{BB962C8B-B14F-4D97-AF65-F5344CB8AC3E}">
        <p14:creationId xmlns:p14="http://schemas.microsoft.com/office/powerpoint/2010/main" val="2977541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B9F5FD-229F-4BBB-96ED-D5BBBC06FD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9FA5A9-837A-4F6C-BAC0-38CB8B70A1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C92AEE-644F-4C5E-87E5-F9E0A46F65F8}"/>
              </a:ext>
            </a:extLst>
          </p:cNvPr>
          <p:cNvSpPr>
            <a:spLocks noGrp="1"/>
          </p:cNvSpPr>
          <p:nvPr>
            <p:ph type="dt" sz="half" idx="10"/>
          </p:nvPr>
        </p:nvSpPr>
        <p:spPr/>
        <p:txBody>
          <a:bodyPr/>
          <a:lstStyle/>
          <a:p>
            <a:fld id="{A0C9B138-4AC0-4AD3-8A17-41692CD09778}" type="datetimeFigureOut">
              <a:rPr lang="en-US" smtClean="0"/>
              <a:t>10/29/2019</a:t>
            </a:fld>
            <a:endParaRPr lang="en-US"/>
          </a:p>
        </p:txBody>
      </p:sp>
      <p:sp>
        <p:nvSpPr>
          <p:cNvPr id="5" name="Footer Placeholder 4">
            <a:extLst>
              <a:ext uri="{FF2B5EF4-FFF2-40B4-BE49-F238E27FC236}">
                <a16:creationId xmlns:a16="http://schemas.microsoft.com/office/drawing/2014/main" id="{51E20FA5-507D-4880-81C1-60877F02BC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F3733-6DFC-4F99-BBD0-F571A21F8F37}"/>
              </a:ext>
            </a:extLst>
          </p:cNvPr>
          <p:cNvSpPr>
            <a:spLocks noGrp="1"/>
          </p:cNvSpPr>
          <p:nvPr>
            <p:ph type="sldNum" sz="quarter" idx="12"/>
          </p:nvPr>
        </p:nvSpPr>
        <p:spPr/>
        <p:txBody>
          <a:bodyPr/>
          <a:lstStyle/>
          <a:p>
            <a:fld id="{3ED6659F-ADBC-4035-9D48-9EE062A32E9F}" type="slidenum">
              <a:rPr lang="en-US" smtClean="0"/>
              <a:t>‹#›</a:t>
            </a:fld>
            <a:endParaRPr lang="en-US"/>
          </a:p>
        </p:txBody>
      </p:sp>
    </p:spTree>
    <p:extLst>
      <p:ext uri="{BB962C8B-B14F-4D97-AF65-F5344CB8AC3E}">
        <p14:creationId xmlns:p14="http://schemas.microsoft.com/office/powerpoint/2010/main" val="532941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4CDD-DD16-430F-AAE6-A2BD8E56F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CBE844-034C-4A13-8E77-6680C20BEB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2DF35A-865A-4AC0-9DCC-C7AB7296729C}"/>
              </a:ext>
            </a:extLst>
          </p:cNvPr>
          <p:cNvSpPr>
            <a:spLocks noGrp="1"/>
          </p:cNvSpPr>
          <p:nvPr>
            <p:ph type="dt" sz="half" idx="10"/>
          </p:nvPr>
        </p:nvSpPr>
        <p:spPr/>
        <p:txBody>
          <a:bodyPr/>
          <a:lstStyle/>
          <a:p>
            <a:fld id="{A0C9B138-4AC0-4AD3-8A17-41692CD09778}" type="datetimeFigureOut">
              <a:rPr lang="en-US" smtClean="0"/>
              <a:t>10/29/2019</a:t>
            </a:fld>
            <a:endParaRPr lang="en-US"/>
          </a:p>
        </p:txBody>
      </p:sp>
      <p:sp>
        <p:nvSpPr>
          <p:cNvPr id="5" name="Footer Placeholder 4">
            <a:extLst>
              <a:ext uri="{FF2B5EF4-FFF2-40B4-BE49-F238E27FC236}">
                <a16:creationId xmlns:a16="http://schemas.microsoft.com/office/drawing/2014/main" id="{8AF0409D-EB37-4840-BD91-D8255B0FF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490488-1480-4B28-BB63-F3F32C5622C2}"/>
              </a:ext>
            </a:extLst>
          </p:cNvPr>
          <p:cNvSpPr>
            <a:spLocks noGrp="1"/>
          </p:cNvSpPr>
          <p:nvPr>
            <p:ph type="sldNum" sz="quarter" idx="12"/>
          </p:nvPr>
        </p:nvSpPr>
        <p:spPr/>
        <p:txBody>
          <a:bodyPr/>
          <a:lstStyle/>
          <a:p>
            <a:fld id="{3ED6659F-ADBC-4035-9D48-9EE062A32E9F}" type="slidenum">
              <a:rPr lang="en-US" smtClean="0"/>
              <a:t>‹#›</a:t>
            </a:fld>
            <a:endParaRPr lang="en-US"/>
          </a:p>
        </p:txBody>
      </p:sp>
    </p:spTree>
    <p:extLst>
      <p:ext uri="{BB962C8B-B14F-4D97-AF65-F5344CB8AC3E}">
        <p14:creationId xmlns:p14="http://schemas.microsoft.com/office/powerpoint/2010/main" val="3319889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F224-12C8-43DD-B6FB-EB2F316A54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2E0679-FB7F-4DFA-B61F-5A43EC86AB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533F14-D113-4C8C-9F8A-1EB54FDF72B4}"/>
              </a:ext>
            </a:extLst>
          </p:cNvPr>
          <p:cNvSpPr>
            <a:spLocks noGrp="1"/>
          </p:cNvSpPr>
          <p:nvPr>
            <p:ph type="dt" sz="half" idx="10"/>
          </p:nvPr>
        </p:nvSpPr>
        <p:spPr/>
        <p:txBody>
          <a:bodyPr/>
          <a:lstStyle/>
          <a:p>
            <a:fld id="{A0C9B138-4AC0-4AD3-8A17-41692CD09778}" type="datetimeFigureOut">
              <a:rPr lang="en-US" smtClean="0"/>
              <a:t>10/29/2019</a:t>
            </a:fld>
            <a:endParaRPr lang="en-US"/>
          </a:p>
        </p:txBody>
      </p:sp>
      <p:sp>
        <p:nvSpPr>
          <p:cNvPr id="5" name="Footer Placeholder 4">
            <a:extLst>
              <a:ext uri="{FF2B5EF4-FFF2-40B4-BE49-F238E27FC236}">
                <a16:creationId xmlns:a16="http://schemas.microsoft.com/office/drawing/2014/main" id="{C7363CEE-37A9-43AC-9164-A4FBBD2ACF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FF336A-F6D5-475E-8149-65C9031498EB}"/>
              </a:ext>
            </a:extLst>
          </p:cNvPr>
          <p:cNvSpPr>
            <a:spLocks noGrp="1"/>
          </p:cNvSpPr>
          <p:nvPr>
            <p:ph type="sldNum" sz="quarter" idx="12"/>
          </p:nvPr>
        </p:nvSpPr>
        <p:spPr/>
        <p:txBody>
          <a:bodyPr/>
          <a:lstStyle/>
          <a:p>
            <a:fld id="{3ED6659F-ADBC-4035-9D48-9EE062A32E9F}" type="slidenum">
              <a:rPr lang="en-US" smtClean="0"/>
              <a:t>‹#›</a:t>
            </a:fld>
            <a:endParaRPr lang="en-US"/>
          </a:p>
        </p:txBody>
      </p:sp>
    </p:spTree>
    <p:extLst>
      <p:ext uri="{BB962C8B-B14F-4D97-AF65-F5344CB8AC3E}">
        <p14:creationId xmlns:p14="http://schemas.microsoft.com/office/powerpoint/2010/main" val="1355457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A84D-60DF-42D1-9D14-033A86D048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377E24-0841-4A61-BD15-E106D26EDE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8B3E3D-9686-4506-8DD6-9DD5EB2402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517B83-1A2A-498A-ABC9-49967F9A750C}"/>
              </a:ext>
            </a:extLst>
          </p:cNvPr>
          <p:cNvSpPr>
            <a:spLocks noGrp="1"/>
          </p:cNvSpPr>
          <p:nvPr>
            <p:ph type="dt" sz="half" idx="10"/>
          </p:nvPr>
        </p:nvSpPr>
        <p:spPr/>
        <p:txBody>
          <a:bodyPr/>
          <a:lstStyle/>
          <a:p>
            <a:fld id="{A0C9B138-4AC0-4AD3-8A17-41692CD09778}" type="datetimeFigureOut">
              <a:rPr lang="en-US" smtClean="0"/>
              <a:t>10/29/2019</a:t>
            </a:fld>
            <a:endParaRPr lang="en-US"/>
          </a:p>
        </p:txBody>
      </p:sp>
      <p:sp>
        <p:nvSpPr>
          <p:cNvPr id="6" name="Footer Placeholder 5">
            <a:extLst>
              <a:ext uri="{FF2B5EF4-FFF2-40B4-BE49-F238E27FC236}">
                <a16:creationId xmlns:a16="http://schemas.microsoft.com/office/drawing/2014/main" id="{7A7088F3-49A2-44F9-975B-E3FF7885E3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8D940B-D9AA-4274-AB8C-DEB3B70D6F6A}"/>
              </a:ext>
            </a:extLst>
          </p:cNvPr>
          <p:cNvSpPr>
            <a:spLocks noGrp="1"/>
          </p:cNvSpPr>
          <p:nvPr>
            <p:ph type="sldNum" sz="quarter" idx="12"/>
          </p:nvPr>
        </p:nvSpPr>
        <p:spPr/>
        <p:txBody>
          <a:bodyPr/>
          <a:lstStyle/>
          <a:p>
            <a:fld id="{3ED6659F-ADBC-4035-9D48-9EE062A32E9F}" type="slidenum">
              <a:rPr lang="en-US" smtClean="0"/>
              <a:t>‹#›</a:t>
            </a:fld>
            <a:endParaRPr lang="en-US"/>
          </a:p>
        </p:txBody>
      </p:sp>
    </p:spTree>
    <p:extLst>
      <p:ext uri="{BB962C8B-B14F-4D97-AF65-F5344CB8AC3E}">
        <p14:creationId xmlns:p14="http://schemas.microsoft.com/office/powerpoint/2010/main" val="2700366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0195-CF83-4C68-B695-27A1453637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CCE914-B6BB-49FE-8863-288D090FE5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54ED3-9A4A-4379-ABE7-E6E5C7C74F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F04F19-99F8-486A-B0D6-E9D3C407F0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41A241-F637-4BE8-8F5E-4DD8492392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AF8C9E-8D38-4A3E-9643-C031862FB15D}"/>
              </a:ext>
            </a:extLst>
          </p:cNvPr>
          <p:cNvSpPr>
            <a:spLocks noGrp="1"/>
          </p:cNvSpPr>
          <p:nvPr>
            <p:ph type="dt" sz="half" idx="10"/>
          </p:nvPr>
        </p:nvSpPr>
        <p:spPr/>
        <p:txBody>
          <a:bodyPr/>
          <a:lstStyle/>
          <a:p>
            <a:fld id="{A0C9B138-4AC0-4AD3-8A17-41692CD09778}" type="datetimeFigureOut">
              <a:rPr lang="en-US" smtClean="0"/>
              <a:t>10/29/2019</a:t>
            </a:fld>
            <a:endParaRPr lang="en-US"/>
          </a:p>
        </p:txBody>
      </p:sp>
      <p:sp>
        <p:nvSpPr>
          <p:cNvPr id="8" name="Footer Placeholder 7">
            <a:extLst>
              <a:ext uri="{FF2B5EF4-FFF2-40B4-BE49-F238E27FC236}">
                <a16:creationId xmlns:a16="http://schemas.microsoft.com/office/drawing/2014/main" id="{01708CD4-6004-4DA7-B219-E72667C003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CCD2B9-EA4E-433F-BEB2-E32DFA0E85FE}"/>
              </a:ext>
            </a:extLst>
          </p:cNvPr>
          <p:cNvSpPr>
            <a:spLocks noGrp="1"/>
          </p:cNvSpPr>
          <p:nvPr>
            <p:ph type="sldNum" sz="quarter" idx="12"/>
          </p:nvPr>
        </p:nvSpPr>
        <p:spPr/>
        <p:txBody>
          <a:bodyPr/>
          <a:lstStyle/>
          <a:p>
            <a:fld id="{3ED6659F-ADBC-4035-9D48-9EE062A32E9F}" type="slidenum">
              <a:rPr lang="en-US" smtClean="0"/>
              <a:t>‹#›</a:t>
            </a:fld>
            <a:endParaRPr lang="en-US"/>
          </a:p>
        </p:txBody>
      </p:sp>
    </p:spTree>
    <p:extLst>
      <p:ext uri="{BB962C8B-B14F-4D97-AF65-F5344CB8AC3E}">
        <p14:creationId xmlns:p14="http://schemas.microsoft.com/office/powerpoint/2010/main" val="581681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D0F9-20CD-4F7E-8E03-C90595BE5D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0EEA4E-B64D-4D61-BB38-477C05FF1570}"/>
              </a:ext>
            </a:extLst>
          </p:cNvPr>
          <p:cNvSpPr>
            <a:spLocks noGrp="1"/>
          </p:cNvSpPr>
          <p:nvPr>
            <p:ph type="dt" sz="half" idx="10"/>
          </p:nvPr>
        </p:nvSpPr>
        <p:spPr/>
        <p:txBody>
          <a:bodyPr/>
          <a:lstStyle/>
          <a:p>
            <a:fld id="{A0C9B138-4AC0-4AD3-8A17-41692CD09778}" type="datetimeFigureOut">
              <a:rPr lang="en-US" smtClean="0"/>
              <a:t>10/29/2019</a:t>
            </a:fld>
            <a:endParaRPr lang="en-US"/>
          </a:p>
        </p:txBody>
      </p:sp>
      <p:sp>
        <p:nvSpPr>
          <p:cNvPr id="4" name="Footer Placeholder 3">
            <a:extLst>
              <a:ext uri="{FF2B5EF4-FFF2-40B4-BE49-F238E27FC236}">
                <a16:creationId xmlns:a16="http://schemas.microsoft.com/office/drawing/2014/main" id="{5A853A67-8D97-4E3D-A459-272CDC6012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18D647-4537-427D-8829-CA01A8BA64AF}"/>
              </a:ext>
            </a:extLst>
          </p:cNvPr>
          <p:cNvSpPr>
            <a:spLocks noGrp="1"/>
          </p:cNvSpPr>
          <p:nvPr>
            <p:ph type="sldNum" sz="quarter" idx="12"/>
          </p:nvPr>
        </p:nvSpPr>
        <p:spPr/>
        <p:txBody>
          <a:bodyPr/>
          <a:lstStyle/>
          <a:p>
            <a:fld id="{3ED6659F-ADBC-4035-9D48-9EE062A32E9F}" type="slidenum">
              <a:rPr lang="en-US" smtClean="0"/>
              <a:t>‹#›</a:t>
            </a:fld>
            <a:endParaRPr lang="en-US"/>
          </a:p>
        </p:txBody>
      </p:sp>
    </p:spTree>
    <p:extLst>
      <p:ext uri="{BB962C8B-B14F-4D97-AF65-F5344CB8AC3E}">
        <p14:creationId xmlns:p14="http://schemas.microsoft.com/office/powerpoint/2010/main" val="3632269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8ECB44-823C-4D44-930E-42A7BD7BF154}"/>
              </a:ext>
            </a:extLst>
          </p:cNvPr>
          <p:cNvSpPr>
            <a:spLocks noGrp="1"/>
          </p:cNvSpPr>
          <p:nvPr>
            <p:ph type="dt" sz="half" idx="10"/>
          </p:nvPr>
        </p:nvSpPr>
        <p:spPr/>
        <p:txBody>
          <a:bodyPr/>
          <a:lstStyle/>
          <a:p>
            <a:fld id="{A0C9B138-4AC0-4AD3-8A17-41692CD09778}" type="datetimeFigureOut">
              <a:rPr lang="en-US" smtClean="0"/>
              <a:t>10/29/2019</a:t>
            </a:fld>
            <a:endParaRPr lang="en-US"/>
          </a:p>
        </p:txBody>
      </p:sp>
      <p:sp>
        <p:nvSpPr>
          <p:cNvPr id="3" name="Footer Placeholder 2">
            <a:extLst>
              <a:ext uri="{FF2B5EF4-FFF2-40B4-BE49-F238E27FC236}">
                <a16:creationId xmlns:a16="http://schemas.microsoft.com/office/drawing/2014/main" id="{A4F341FB-7EE6-46E3-9D80-819F448AA0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36078A-00C9-4933-A846-91C1C3F7B8A6}"/>
              </a:ext>
            </a:extLst>
          </p:cNvPr>
          <p:cNvSpPr>
            <a:spLocks noGrp="1"/>
          </p:cNvSpPr>
          <p:nvPr>
            <p:ph type="sldNum" sz="quarter" idx="12"/>
          </p:nvPr>
        </p:nvSpPr>
        <p:spPr/>
        <p:txBody>
          <a:bodyPr/>
          <a:lstStyle/>
          <a:p>
            <a:fld id="{3ED6659F-ADBC-4035-9D48-9EE062A32E9F}" type="slidenum">
              <a:rPr lang="en-US" smtClean="0"/>
              <a:t>‹#›</a:t>
            </a:fld>
            <a:endParaRPr lang="en-US"/>
          </a:p>
        </p:txBody>
      </p:sp>
    </p:spTree>
    <p:extLst>
      <p:ext uri="{BB962C8B-B14F-4D97-AF65-F5344CB8AC3E}">
        <p14:creationId xmlns:p14="http://schemas.microsoft.com/office/powerpoint/2010/main" val="1192449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0EC06-87CE-44BC-8B0C-966F9DE985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2A4A52-4990-4004-8D1D-9B188DF7E1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0521D3-3872-4FA9-A154-270247A182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5457C6-E295-47AB-96EB-ECAD31C28CF3}"/>
              </a:ext>
            </a:extLst>
          </p:cNvPr>
          <p:cNvSpPr>
            <a:spLocks noGrp="1"/>
          </p:cNvSpPr>
          <p:nvPr>
            <p:ph type="dt" sz="half" idx="10"/>
          </p:nvPr>
        </p:nvSpPr>
        <p:spPr/>
        <p:txBody>
          <a:bodyPr/>
          <a:lstStyle/>
          <a:p>
            <a:fld id="{A0C9B138-4AC0-4AD3-8A17-41692CD09778}" type="datetimeFigureOut">
              <a:rPr lang="en-US" smtClean="0"/>
              <a:t>10/29/2019</a:t>
            </a:fld>
            <a:endParaRPr lang="en-US"/>
          </a:p>
        </p:txBody>
      </p:sp>
      <p:sp>
        <p:nvSpPr>
          <p:cNvPr id="6" name="Footer Placeholder 5">
            <a:extLst>
              <a:ext uri="{FF2B5EF4-FFF2-40B4-BE49-F238E27FC236}">
                <a16:creationId xmlns:a16="http://schemas.microsoft.com/office/drawing/2014/main" id="{0392DF94-F3F1-42BC-AD22-9D7466B9CD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77E166-D83D-4FD3-B850-254AD90B9AE7}"/>
              </a:ext>
            </a:extLst>
          </p:cNvPr>
          <p:cNvSpPr>
            <a:spLocks noGrp="1"/>
          </p:cNvSpPr>
          <p:nvPr>
            <p:ph type="sldNum" sz="quarter" idx="12"/>
          </p:nvPr>
        </p:nvSpPr>
        <p:spPr/>
        <p:txBody>
          <a:bodyPr/>
          <a:lstStyle/>
          <a:p>
            <a:fld id="{3ED6659F-ADBC-4035-9D48-9EE062A32E9F}" type="slidenum">
              <a:rPr lang="en-US" smtClean="0"/>
              <a:t>‹#›</a:t>
            </a:fld>
            <a:endParaRPr lang="en-US"/>
          </a:p>
        </p:txBody>
      </p:sp>
    </p:spTree>
    <p:extLst>
      <p:ext uri="{BB962C8B-B14F-4D97-AF65-F5344CB8AC3E}">
        <p14:creationId xmlns:p14="http://schemas.microsoft.com/office/powerpoint/2010/main" val="2583305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3997F-0D45-4C4C-B989-42BBAB682E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F8F1FE-C6D3-440B-8DEA-0E2DB2C1BD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B4A1E5-FB8F-41B3-A3BE-F0FD4E2462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FA1595-BD03-4D76-89A6-C202B7F490AA}"/>
              </a:ext>
            </a:extLst>
          </p:cNvPr>
          <p:cNvSpPr>
            <a:spLocks noGrp="1"/>
          </p:cNvSpPr>
          <p:nvPr>
            <p:ph type="dt" sz="half" idx="10"/>
          </p:nvPr>
        </p:nvSpPr>
        <p:spPr/>
        <p:txBody>
          <a:bodyPr/>
          <a:lstStyle/>
          <a:p>
            <a:fld id="{A0C9B138-4AC0-4AD3-8A17-41692CD09778}" type="datetimeFigureOut">
              <a:rPr lang="en-US" smtClean="0"/>
              <a:t>10/29/2019</a:t>
            </a:fld>
            <a:endParaRPr lang="en-US"/>
          </a:p>
        </p:txBody>
      </p:sp>
      <p:sp>
        <p:nvSpPr>
          <p:cNvPr id="6" name="Footer Placeholder 5">
            <a:extLst>
              <a:ext uri="{FF2B5EF4-FFF2-40B4-BE49-F238E27FC236}">
                <a16:creationId xmlns:a16="http://schemas.microsoft.com/office/drawing/2014/main" id="{14EC58D3-5F7D-4CC4-9AB4-EC1CE81F9A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8DDEDD-E8B4-4AFA-A8DB-3D0E2B78889E}"/>
              </a:ext>
            </a:extLst>
          </p:cNvPr>
          <p:cNvSpPr>
            <a:spLocks noGrp="1"/>
          </p:cNvSpPr>
          <p:nvPr>
            <p:ph type="sldNum" sz="quarter" idx="12"/>
          </p:nvPr>
        </p:nvSpPr>
        <p:spPr/>
        <p:txBody>
          <a:bodyPr/>
          <a:lstStyle/>
          <a:p>
            <a:fld id="{3ED6659F-ADBC-4035-9D48-9EE062A32E9F}" type="slidenum">
              <a:rPr lang="en-US" smtClean="0"/>
              <a:t>‹#›</a:t>
            </a:fld>
            <a:endParaRPr lang="en-US"/>
          </a:p>
        </p:txBody>
      </p:sp>
    </p:spTree>
    <p:extLst>
      <p:ext uri="{BB962C8B-B14F-4D97-AF65-F5344CB8AC3E}">
        <p14:creationId xmlns:p14="http://schemas.microsoft.com/office/powerpoint/2010/main" val="2311640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9FFB51-770A-4ADD-A4F1-143A4262B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4A4145-F3E8-4275-8FDC-3F6D890FA6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4135FE-3D5D-4AA4-B454-125B9CF973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C9B138-4AC0-4AD3-8A17-41692CD09778}" type="datetimeFigureOut">
              <a:rPr lang="en-US" smtClean="0"/>
              <a:t>10/29/2019</a:t>
            </a:fld>
            <a:endParaRPr lang="en-US"/>
          </a:p>
        </p:txBody>
      </p:sp>
      <p:sp>
        <p:nvSpPr>
          <p:cNvPr id="5" name="Footer Placeholder 4">
            <a:extLst>
              <a:ext uri="{FF2B5EF4-FFF2-40B4-BE49-F238E27FC236}">
                <a16:creationId xmlns:a16="http://schemas.microsoft.com/office/drawing/2014/main" id="{9A1FE004-E76A-4347-A633-4B26E9F6B4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273490-526D-4019-A209-DA720F3520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D6659F-ADBC-4035-9D48-9EE062A32E9F}" type="slidenum">
              <a:rPr lang="en-US" smtClean="0"/>
              <a:t>‹#›</a:t>
            </a:fld>
            <a:endParaRPr lang="en-US"/>
          </a:p>
        </p:txBody>
      </p:sp>
    </p:spTree>
    <p:extLst>
      <p:ext uri="{BB962C8B-B14F-4D97-AF65-F5344CB8AC3E}">
        <p14:creationId xmlns:p14="http://schemas.microsoft.com/office/powerpoint/2010/main" val="3374360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www.matthewssouthwest.com/projects/"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www.cottongroves.com/"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92859D-B613-47D7-9A65-7FD8256D339A}"/>
              </a:ext>
            </a:extLst>
          </p:cNvPr>
          <p:cNvSpPr/>
          <p:nvPr/>
        </p:nvSpPr>
        <p:spPr>
          <a:xfrm>
            <a:off x="1626669" y="1720840"/>
            <a:ext cx="7517331" cy="2862322"/>
          </a:xfrm>
          <a:prstGeom prst="rect">
            <a:avLst/>
          </a:prstGeom>
        </p:spPr>
        <p:txBody>
          <a:bodyPr wrap="square">
            <a:spAutoFit/>
          </a:bodyPr>
          <a:lstStyle/>
          <a:p>
            <a:r>
              <a:rPr lang="en-US" b="0" i="0" dirty="0">
                <a:solidFill>
                  <a:srgbClr val="000000"/>
                </a:solidFill>
                <a:effectLst/>
                <a:latin typeface="Georgia" panose="02040502050405020303" pitchFamily="18" charset="0"/>
              </a:rPr>
              <a:t>Matthews Southwest plans to construct the apartment tower at 2400 Bryan Street next door to the historic Dallas High School building.</a:t>
            </a:r>
          </a:p>
          <a:p>
            <a:r>
              <a:rPr lang="en-US" b="0" i="0" dirty="0">
                <a:solidFill>
                  <a:srgbClr val="000000"/>
                </a:solidFill>
                <a:effectLst/>
                <a:latin typeface="Georgia" panose="02040502050405020303" pitchFamily="18" charset="0"/>
              </a:rPr>
              <a:t>The 15-story building will have about 230 apartments, with more than </a:t>
            </a:r>
            <a:r>
              <a:rPr lang="en-US" b="0" i="0" dirty="0">
                <a:solidFill>
                  <a:srgbClr val="000000"/>
                </a:solidFill>
                <a:effectLst/>
                <a:highlight>
                  <a:srgbClr val="FFFF00"/>
                </a:highlight>
                <a:latin typeface="Georgia" panose="02040502050405020303" pitchFamily="18" charset="0"/>
              </a:rPr>
              <a:t>100 of the units reserved for below-market rents</a:t>
            </a:r>
            <a:r>
              <a:rPr lang="en-US" b="0" i="0" dirty="0">
                <a:solidFill>
                  <a:srgbClr val="000000"/>
                </a:solidFill>
                <a:effectLst/>
                <a:latin typeface="Georgia" panose="02040502050405020303" pitchFamily="18" charset="0"/>
              </a:rPr>
              <a:t>. Residents in the planned project would have to earn between 30 percent and 60 percent of the area's median household income to qualify for the affordable rental units.</a:t>
            </a:r>
          </a:p>
          <a:p>
            <a:endParaRPr lang="en-US" dirty="0">
              <a:solidFill>
                <a:srgbClr val="000000"/>
              </a:solidFill>
              <a:latin typeface="Georgia" panose="02040502050405020303" pitchFamily="18" charset="0"/>
            </a:endParaRPr>
          </a:p>
          <a:p>
            <a:r>
              <a:rPr lang="en-US" dirty="0">
                <a:solidFill>
                  <a:srgbClr val="000000"/>
                </a:solidFill>
                <a:latin typeface="Georgia" panose="02040502050405020303" pitchFamily="18" charset="0"/>
              </a:rPr>
              <a:t>The project is expected to break ground early next year and be completed by Aug. 31, 2021.</a:t>
            </a:r>
          </a:p>
        </p:txBody>
      </p:sp>
    </p:spTree>
    <p:extLst>
      <p:ext uri="{BB962C8B-B14F-4D97-AF65-F5344CB8AC3E}">
        <p14:creationId xmlns:p14="http://schemas.microsoft.com/office/powerpoint/2010/main" val="250026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A6BE75-3CEC-4D68-87EC-E110B2D147EA}"/>
              </a:ext>
            </a:extLst>
          </p:cNvPr>
          <p:cNvPicPr>
            <a:picLocks noChangeAspect="1"/>
          </p:cNvPicPr>
          <p:nvPr/>
        </p:nvPicPr>
        <p:blipFill>
          <a:blip r:embed="rId2"/>
          <a:stretch>
            <a:fillRect/>
          </a:stretch>
        </p:blipFill>
        <p:spPr>
          <a:xfrm>
            <a:off x="483314" y="191911"/>
            <a:ext cx="11225371" cy="6536268"/>
          </a:xfrm>
          <a:prstGeom prst="rect">
            <a:avLst/>
          </a:prstGeom>
        </p:spPr>
      </p:pic>
    </p:spTree>
    <p:extLst>
      <p:ext uri="{BB962C8B-B14F-4D97-AF65-F5344CB8AC3E}">
        <p14:creationId xmlns:p14="http://schemas.microsoft.com/office/powerpoint/2010/main" val="456729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6B93E3-9AF8-452C-950C-817024850D78}"/>
              </a:ext>
            </a:extLst>
          </p:cNvPr>
          <p:cNvSpPr/>
          <p:nvPr/>
        </p:nvSpPr>
        <p:spPr>
          <a:xfrm>
            <a:off x="3048000" y="612845"/>
            <a:ext cx="6096000" cy="5632311"/>
          </a:xfrm>
          <a:prstGeom prst="rect">
            <a:avLst/>
          </a:prstGeom>
        </p:spPr>
        <p:txBody>
          <a:bodyPr>
            <a:spAutoFit/>
          </a:bodyPr>
          <a:lstStyle/>
          <a:p>
            <a:r>
              <a:rPr lang="en-US" b="0" i="0" dirty="0">
                <a:solidFill>
                  <a:srgbClr val="000000"/>
                </a:solidFill>
                <a:effectLst/>
                <a:latin typeface="Georgia" panose="02040502050405020303" pitchFamily="18" charset="0"/>
              </a:rPr>
              <a:t>Dingman's plans for the neighborhood show modern-style houses with stone on the first-floor exteriors and carports with wood screens.</a:t>
            </a:r>
          </a:p>
          <a:p>
            <a:r>
              <a:rPr lang="en-US" b="0" i="0" dirty="0">
                <a:solidFill>
                  <a:srgbClr val="000000"/>
                </a:solidFill>
                <a:effectLst/>
                <a:latin typeface="Georgia" panose="02040502050405020303" pitchFamily="18" charset="0"/>
              </a:rPr>
              <a:t>"We anticipate doing at least three phases," he said. "So far, there's been quite a bit of interest."</a:t>
            </a:r>
          </a:p>
          <a:p>
            <a:r>
              <a:rPr lang="en-US" b="0" i="0" dirty="0">
                <a:solidFill>
                  <a:srgbClr val="000000"/>
                </a:solidFill>
                <a:effectLst/>
                <a:latin typeface="Georgia" panose="02040502050405020303" pitchFamily="18" charset="0"/>
              </a:rPr>
              <a:t>Dingman said he reviewed other projects that used shipping containers for a variety of commercial and residential uses.</a:t>
            </a:r>
          </a:p>
          <a:p>
            <a:r>
              <a:rPr lang="en-US" b="0" i="0" dirty="0">
                <a:solidFill>
                  <a:srgbClr val="000000"/>
                </a:solidFill>
                <a:effectLst/>
                <a:latin typeface="Georgia" panose="02040502050405020303" pitchFamily="18" charset="0"/>
              </a:rPr>
              <a:t>"For the past 12 years, I've been the in-house architect for </a:t>
            </a:r>
            <a:r>
              <a:rPr lang="en-US" b="0" i="0" dirty="0" err="1">
                <a:solidFill>
                  <a:srgbClr val="000000"/>
                </a:solidFill>
                <a:effectLst/>
                <a:latin typeface="Georgia" panose="02040502050405020303" pitchFamily="18" charset="0"/>
              </a:rPr>
              <a:t>Adriatica</a:t>
            </a:r>
            <a:r>
              <a:rPr lang="en-US" b="0" i="0" dirty="0">
                <a:solidFill>
                  <a:srgbClr val="000000"/>
                </a:solidFill>
                <a:effectLst/>
                <a:latin typeface="Georgia" panose="02040502050405020303" pitchFamily="18" charset="0"/>
              </a:rPr>
              <a:t> Village," a mixed-use McKinney development designed to look like an Eastern European village, he said. "I do custom homes and small commercial buildings."</a:t>
            </a:r>
          </a:p>
          <a:p>
            <a:r>
              <a:rPr lang="en-US" b="0" i="0" dirty="0">
                <a:solidFill>
                  <a:srgbClr val="000000"/>
                </a:solidFill>
                <a:effectLst/>
                <a:latin typeface="Georgia" panose="02040502050405020303" pitchFamily="18" charset="0"/>
              </a:rPr>
              <a:t>Dingman said his only previous work with shipping containers was when he used two of them as part of the construction of a Dallas bar.</a:t>
            </a:r>
          </a:p>
          <a:p>
            <a:r>
              <a:rPr lang="en-US" b="0" i="0" dirty="0">
                <a:solidFill>
                  <a:srgbClr val="000000"/>
                </a:solidFill>
                <a:effectLst/>
                <a:latin typeface="Georgia" panose="02040502050405020303" pitchFamily="18" charset="0"/>
              </a:rPr>
              <a:t>Habitat plans to sell each of the McKinney container homes for 30 percent of the buying family's gross income.</a:t>
            </a:r>
          </a:p>
          <a:p>
            <a:r>
              <a:rPr lang="en-US" b="0" i="0" dirty="0">
                <a:solidFill>
                  <a:srgbClr val="000000"/>
                </a:solidFill>
                <a:effectLst/>
                <a:latin typeface="Georgia" panose="02040502050405020303" pitchFamily="18" charset="0"/>
              </a:rPr>
              <a:t>"They will cost about the same" as Habitat's regular houses, Cox said. "A lot of people are watching this project to see how it turns out."</a:t>
            </a:r>
          </a:p>
        </p:txBody>
      </p:sp>
    </p:spTree>
    <p:extLst>
      <p:ext uri="{BB962C8B-B14F-4D97-AF65-F5344CB8AC3E}">
        <p14:creationId xmlns:p14="http://schemas.microsoft.com/office/powerpoint/2010/main" val="3062644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F693DC-11DC-4559-8196-1A0F89E37358}"/>
              </a:ext>
            </a:extLst>
          </p:cNvPr>
          <p:cNvPicPr>
            <a:picLocks noChangeAspect="1"/>
          </p:cNvPicPr>
          <p:nvPr/>
        </p:nvPicPr>
        <p:blipFill>
          <a:blip r:embed="rId2"/>
          <a:stretch>
            <a:fillRect/>
          </a:stretch>
        </p:blipFill>
        <p:spPr>
          <a:xfrm>
            <a:off x="538162" y="295275"/>
            <a:ext cx="11115675" cy="6267450"/>
          </a:xfrm>
          <a:prstGeom prst="rect">
            <a:avLst/>
          </a:prstGeom>
        </p:spPr>
      </p:pic>
    </p:spTree>
    <p:extLst>
      <p:ext uri="{BB962C8B-B14F-4D97-AF65-F5344CB8AC3E}">
        <p14:creationId xmlns:p14="http://schemas.microsoft.com/office/powerpoint/2010/main" val="3235115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EFC07C-3B4B-4309-AB07-A8802C9A6D82}"/>
              </a:ext>
            </a:extLst>
          </p:cNvPr>
          <p:cNvPicPr>
            <a:picLocks noChangeAspect="1"/>
          </p:cNvPicPr>
          <p:nvPr/>
        </p:nvPicPr>
        <p:blipFill>
          <a:blip r:embed="rId2"/>
          <a:stretch>
            <a:fillRect/>
          </a:stretch>
        </p:blipFill>
        <p:spPr>
          <a:xfrm>
            <a:off x="1745656" y="474133"/>
            <a:ext cx="8700687" cy="5881512"/>
          </a:xfrm>
          <a:prstGeom prst="rect">
            <a:avLst/>
          </a:prstGeom>
        </p:spPr>
      </p:pic>
    </p:spTree>
    <p:extLst>
      <p:ext uri="{BB962C8B-B14F-4D97-AF65-F5344CB8AC3E}">
        <p14:creationId xmlns:p14="http://schemas.microsoft.com/office/powerpoint/2010/main" val="2883619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FEC4D7-A1DC-4591-98EF-6308C53853C2}"/>
              </a:ext>
            </a:extLst>
          </p:cNvPr>
          <p:cNvPicPr>
            <a:picLocks noChangeAspect="1"/>
          </p:cNvPicPr>
          <p:nvPr/>
        </p:nvPicPr>
        <p:blipFill>
          <a:blip r:embed="rId2"/>
          <a:stretch>
            <a:fillRect/>
          </a:stretch>
        </p:blipFill>
        <p:spPr>
          <a:xfrm>
            <a:off x="115186" y="0"/>
            <a:ext cx="11961628" cy="6858000"/>
          </a:xfrm>
          <a:prstGeom prst="rect">
            <a:avLst/>
          </a:prstGeom>
        </p:spPr>
      </p:pic>
    </p:spTree>
    <p:extLst>
      <p:ext uri="{BB962C8B-B14F-4D97-AF65-F5344CB8AC3E}">
        <p14:creationId xmlns:p14="http://schemas.microsoft.com/office/powerpoint/2010/main" val="378686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2D1718-A8DC-45EE-8F4F-E7B918EA5F25}"/>
              </a:ext>
            </a:extLst>
          </p:cNvPr>
          <p:cNvPicPr>
            <a:picLocks noChangeAspect="1"/>
          </p:cNvPicPr>
          <p:nvPr/>
        </p:nvPicPr>
        <p:blipFill>
          <a:blip r:embed="rId2"/>
          <a:stretch>
            <a:fillRect/>
          </a:stretch>
        </p:blipFill>
        <p:spPr>
          <a:xfrm>
            <a:off x="2348089" y="1106310"/>
            <a:ext cx="7721600" cy="4786489"/>
          </a:xfrm>
          <a:prstGeom prst="rect">
            <a:avLst/>
          </a:prstGeom>
        </p:spPr>
      </p:pic>
      <p:sp>
        <p:nvSpPr>
          <p:cNvPr id="6" name="TextBox 5">
            <a:extLst>
              <a:ext uri="{FF2B5EF4-FFF2-40B4-BE49-F238E27FC236}">
                <a16:creationId xmlns:a16="http://schemas.microsoft.com/office/drawing/2014/main" id="{8A192E3B-E37C-460F-98B9-57D37595BC8D}"/>
              </a:ext>
            </a:extLst>
          </p:cNvPr>
          <p:cNvSpPr txBox="1"/>
          <p:nvPr/>
        </p:nvSpPr>
        <p:spPr>
          <a:xfrm>
            <a:off x="4413955" y="318870"/>
            <a:ext cx="4380088" cy="646331"/>
          </a:xfrm>
          <a:prstGeom prst="rect">
            <a:avLst/>
          </a:prstGeom>
          <a:noFill/>
        </p:spPr>
        <p:txBody>
          <a:bodyPr wrap="square" rtlCol="0">
            <a:spAutoFit/>
          </a:bodyPr>
          <a:lstStyle/>
          <a:p>
            <a:r>
              <a:rPr lang="en-US" dirty="0">
                <a:highlight>
                  <a:srgbClr val="FFFF00"/>
                </a:highlight>
              </a:rPr>
              <a:t>Neighborhood just north of site – </a:t>
            </a:r>
          </a:p>
          <a:p>
            <a:r>
              <a:rPr lang="en-US" dirty="0">
                <a:highlight>
                  <a:srgbClr val="FFFF00"/>
                </a:highlight>
              </a:rPr>
              <a:t>On the market for $220,000.</a:t>
            </a:r>
          </a:p>
        </p:txBody>
      </p:sp>
    </p:spTree>
    <p:extLst>
      <p:ext uri="{BB962C8B-B14F-4D97-AF65-F5344CB8AC3E}">
        <p14:creationId xmlns:p14="http://schemas.microsoft.com/office/powerpoint/2010/main" val="1809868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2BE027-5DB1-4B3F-BBEE-D419EBF6B9B3}"/>
              </a:ext>
            </a:extLst>
          </p:cNvPr>
          <p:cNvPicPr>
            <a:picLocks noChangeAspect="1"/>
          </p:cNvPicPr>
          <p:nvPr/>
        </p:nvPicPr>
        <p:blipFill>
          <a:blip r:embed="rId2"/>
          <a:stretch>
            <a:fillRect/>
          </a:stretch>
        </p:blipFill>
        <p:spPr>
          <a:xfrm>
            <a:off x="2538412" y="704850"/>
            <a:ext cx="7115175" cy="5448300"/>
          </a:xfrm>
          <a:prstGeom prst="rect">
            <a:avLst/>
          </a:prstGeom>
        </p:spPr>
      </p:pic>
    </p:spTree>
    <p:extLst>
      <p:ext uri="{BB962C8B-B14F-4D97-AF65-F5344CB8AC3E}">
        <p14:creationId xmlns:p14="http://schemas.microsoft.com/office/powerpoint/2010/main" val="1118101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19BED9-10C0-4501-81E3-3DBFFD429FB8}"/>
              </a:ext>
            </a:extLst>
          </p:cNvPr>
          <p:cNvPicPr>
            <a:picLocks noChangeAspect="1"/>
          </p:cNvPicPr>
          <p:nvPr/>
        </p:nvPicPr>
        <p:blipFill>
          <a:blip r:embed="rId2"/>
          <a:stretch>
            <a:fillRect/>
          </a:stretch>
        </p:blipFill>
        <p:spPr>
          <a:xfrm>
            <a:off x="579085" y="1885773"/>
            <a:ext cx="11191875" cy="2657475"/>
          </a:xfrm>
          <a:prstGeom prst="rect">
            <a:avLst/>
          </a:prstGeom>
        </p:spPr>
      </p:pic>
    </p:spTree>
    <p:extLst>
      <p:ext uri="{BB962C8B-B14F-4D97-AF65-F5344CB8AC3E}">
        <p14:creationId xmlns:p14="http://schemas.microsoft.com/office/powerpoint/2010/main" val="2678341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590D7F-30B0-4756-B1FA-D6D239FA5A6C}"/>
              </a:ext>
            </a:extLst>
          </p:cNvPr>
          <p:cNvPicPr>
            <a:picLocks noChangeAspect="1"/>
          </p:cNvPicPr>
          <p:nvPr/>
        </p:nvPicPr>
        <p:blipFill>
          <a:blip r:embed="rId2"/>
          <a:stretch>
            <a:fillRect/>
          </a:stretch>
        </p:blipFill>
        <p:spPr>
          <a:xfrm>
            <a:off x="271462" y="2176462"/>
            <a:ext cx="11649075" cy="2505075"/>
          </a:xfrm>
          <a:prstGeom prst="rect">
            <a:avLst/>
          </a:prstGeom>
        </p:spPr>
      </p:pic>
    </p:spTree>
    <p:extLst>
      <p:ext uri="{BB962C8B-B14F-4D97-AF65-F5344CB8AC3E}">
        <p14:creationId xmlns:p14="http://schemas.microsoft.com/office/powerpoint/2010/main" val="3177923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2D560F-EE62-49C4-B9CD-8BBDF2C90EC9}"/>
              </a:ext>
            </a:extLst>
          </p:cNvPr>
          <p:cNvPicPr>
            <a:picLocks noChangeAspect="1"/>
          </p:cNvPicPr>
          <p:nvPr/>
        </p:nvPicPr>
        <p:blipFill>
          <a:blip r:embed="rId2"/>
          <a:stretch>
            <a:fillRect/>
          </a:stretch>
        </p:blipFill>
        <p:spPr>
          <a:xfrm>
            <a:off x="2533650" y="1166812"/>
            <a:ext cx="7124700" cy="4524375"/>
          </a:xfrm>
          <a:prstGeom prst="rect">
            <a:avLst/>
          </a:prstGeom>
        </p:spPr>
      </p:pic>
    </p:spTree>
    <p:extLst>
      <p:ext uri="{BB962C8B-B14F-4D97-AF65-F5344CB8AC3E}">
        <p14:creationId xmlns:p14="http://schemas.microsoft.com/office/powerpoint/2010/main" val="139841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large building&#10;&#10;Description automatically generated">
            <a:extLst>
              <a:ext uri="{FF2B5EF4-FFF2-40B4-BE49-F238E27FC236}">
                <a16:creationId xmlns:a16="http://schemas.microsoft.com/office/drawing/2014/main" id="{28AE9B1C-0810-493E-B134-E6E265D8DE58}"/>
              </a:ext>
            </a:extLst>
          </p:cNvPr>
          <p:cNvPicPr>
            <a:picLocks noChangeAspect="1"/>
          </p:cNvPicPr>
          <p:nvPr/>
        </p:nvPicPr>
        <p:blipFill rotWithShape="1">
          <a:blip r:embed="rId2"/>
          <a:srcRect t="24969" b="3375"/>
          <a:stretch/>
        </p:blipFill>
        <p:spPr>
          <a:xfrm>
            <a:off x="20" y="10"/>
            <a:ext cx="12191980" cy="6857990"/>
          </a:xfrm>
          <a:prstGeom prst="rect">
            <a:avLst/>
          </a:prstGeom>
        </p:spPr>
      </p:pic>
    </p:spTree>
    <p:extLst>
      <p:ext uri="{BB962C8B-B14F-4D97-AF65-F5344CB8AC3E}">
        <p14:creationId xmlns:p14="http://schemas.microsoft.com/office/powerpoint/2010/main" val="2228116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F497FA-9E2F-45B5-BA1C-E15FE2966B9B}"/>
              </a:ext>
            </a:extLst>
          </p:cNvPr>
          <p:cNvPicPr>
            <a:picLocks noChangeAspect="1"/>
          </p:cNvPicPr>
          <p:nvPr/>
        </p:nvPicPr>
        <p:blipFill>
          <a:blip r:embed="rId2"/>
          <a:stretch>
            <a:fillRect/>
          </a:stretch>
        </p:blipFill>
        <p:spPr>
          <a:xfrm>
            <a:off x="357187" y="585787"/>
            <a:ext cx="11477625" cy="5686425"/>
          </a:xfrm>
          <a:prstGeom prst="rect">
            <a:avLst/>
          </a:prstGeom>
        </p:spPr>
      </p:pic>
    </p:spTree>
    <p:extLst>
      <p:ext uri="{BB962C8B-B14F-4D97-AF65-F5344CB8AC3E}">
        <p14:creationId xmlns:p14="http://schemas.microsoft.com/office/powerpoint/2010/main" val="2726681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5BBF22-11CA-490E-A5DD-D67DAE698E40}"/>
              </a:ext>
            </a:extLst>
          </p:cNvPr>
          <p:cNvPicPr>
            <a:picLocks noChangeAspect="1"/>
          </p:cNvPicPr>
          <p:nvPr/>
        </p:nvPicPr>
        <p:blipFill>
          <a:blip r:embed="rId2"/>
          <a:stretch>
            <a:fillRect/>
          </a:stretch>
        </p:blipFill>
        <p:spPr>
          <a:xfrm>
            <a:off x="261937" y="319087"/>
            <a:ext cx="11668125" cy="6219825"/>
          </a:xfrm>
          <a:prstGeom prst="rect">
            <a:avLst/>
          </a:prstGeom>
        </p:spPr>
      </p:pic>
    </p:spTree>
    <p:extLst>
      <p:ext uri="{BB962C8B-B14F-4D97-AF65-F5344CB8AC3E}">
        <p14:creationId xmlns:p14="http://schemas.microsoft.com/office/powerpoint/2010/main" val="1517117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72D28C-16CF-4747-B82F-17D8F83CF92D}"/>
              </a:ext>
            </a:extLst>
          </p:cNvPr>
          <p:cNvPicPr>
            <a:picLocks noChangeAspect="1"/>
          </p:cNvPicPr>
          <p:nvPr/>
        </p:nvPicPr>
        <p:blipFill>
          <a:blip r:embed="rId2"/>
          <a:stretch>
            <a:fillRect/>
          </a:stretch>
        </p:blipFill>
        <p:spPr>
          <a:xfrm>
            <a:off x="1266825" y="223837"/>
            <a:ext cx="9658350" cy="6410325"/>
          </a:xfrm>
          <a:prstGeom prst="rect">
            <a:avLst/>
          </a:prstGeom>
        </p:spPr>
      </p:pic>
    </p:spTree>
    <p:extLst>
      <p:ext uri="{BB962C8B-B14F-4D97-AF65-F5344CB8AC3E}">
        <p14:creationId xmlns:p14="http://schemas.microsoft.com/office/powerpoint/2010/main" val="863927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7071A-8B98-44E6-BC5E-2E63D6859CF1}"/>
              </a:ext>
            </a:extLst>
          </p:cNvPr>
          <p:cNvSpPr txBox="1"/>
          <p:nvPr/>
        </p:nvSpPr>
        <p:spPr>
          <a:xfrm>
            <a:off x="4154311" y="2788356"/>
            <a:ext cx="4707467" cy="1477328"/>
          </a:xfrm>
          <a:prstGeom prst="rect">
            <a:avLst/>
          </a:prstGeom>
          <a:noFill/>
        </p:spPr>
        <p:txBody>
          <a:bodyPr wrap="square" rtlCol="0">
            <a:spAutoFit/>
          </a:bodyPr>
          <a:lstStyle/>
          <a:p>
            <a:r>
              <a:rPr lang="en-US" dirty="0"/>
              <a:t>Homes you can purchase for under $130,000 in Collin County on the following slides.  As you can see from the following slides this new development of mobile homes offer tremendous value for families with low income.  </a:t>
            </a:r>
          </a:p>
        </p:txBody>
      </p:sp>
    </p:spTree>
    <p:extLst>
      <p:ext uri="{BB962C8B-B14F-4D97-AF65-F5344CB8AC3E}">
        <p14:creationId xmlns:p14="http://schemas.microsoft.com/office/powerpoint/2010/main" val="2087786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FB8E70-4F00-4041-BA0E-F5C92A48967A}"/>
              </a:ext>
            </a:extLst>
          </p:cNvPr>
          <p:cNvPicPr>
            <a:picLocks noChangeAspect="1"/>
          </p:cNvPicPr>
          <p:nvPr/>
        </p:nvPicPr>
        <p:blipFill>
          <a:blip r:embed="rId2"/>
          <a:stretch>
            <a:fillRect/>
          </a:stretch>
        </p:blipFill>
        <p:spPr>
          <a:xfrm>
            <a:off x="699910" y="1456267"/>
            <a:ext cx="11085689" cy="4709251"/>
          </a:xfrm>
          <a:prstGeom prst="rect">
            <a:avLst/>
          </a:prstGeom>
        </p:spPr>
      </p:pic>
      <p:sp>
        <p:nvSpPr>
          <p:cNvPr id="4" name="TextBox 3">
            <a:extLst>
              <a:ext uri="{FF2B5EF4-FFF2-40B4-BE49-F238E27FC236}">
                <a16:creationId xmlns:a16="http://schemas.microsoft.com/office/drawing/2014/main" id="{D09A6CC3-CE5A-41F0-8E01-00C952EB5A9F}"/>
              </a:ext>
            </a:extLst>
          </p:cNvPr>
          <p:cNvSpPr txBox="1"/>
          <p:nvPr/>
        </p:nvSpPr>
        <p:spPr>
          <a:xfrm>
            <a:off x="4052711" y="395111"/>
            <a:ext cx="3860800" cy="923330"/>
          </a:xfrm>
          <a:prstGeom prst="rect">
            <a:avLst/>
          </a:prstGeom>
          <a:noFill/>
        </p:spPr>
        <p:txBody>
          <a:bodyPr wrap="square" rtlCol="0">
            <a:spAutoFit/>
          </a:bodyPr>
          <a:lstStyle/>
          <a:p>
            <a:r>
              <a:rPr lang="en-US" dirty="0"/>
              <a:t>100 Beryl Lane, Blue Ridge Texas, 75242.  $125,000.  ~ 20 miles NE of McKinney.  House on following slide.</a:t>
            </a:r>
          </a:p>
        </p:txBody>
      </p:sp>
    </p:spTree>
    <p:extLst>
      <p:ext uri="{BB962C8B-B14F-4D97-AF65-F5344CB8AC3E}">
        <p14:creationId xmlns:p14="http://schemas.microsoft.com/office/powerpoint/2010/main" val="165785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FA0258-FDD6-47FE-856C-12D00960C43B}"/>
              </a:ext>
            </a:extLst>
          </p:cNvPr>
          <p:cNvPicPr>
            <a:picLocks noChangeAspect="1"/>
          </p:cNvPicPr>
          <p:nvPr/>
        </p:nvPicPr>
        <p:blipFill>
          <a:blip r:embed="rId2"/>
          <a:stretch>
            <a:fillRect/>
          </a:stretch>
        </p:blipFill>
        <p:spPr>
          <a:xfrm>
            <a:off x="2348090" y="1027289"/>
            <a:ext cx="7044266" cy="4639733"/>
          </a:xfrm>
          <a:prstGeom prst="rect">
            <a:avLst/>
          </a:prstGeom>
        </p:spPr>
      </p:pic>
    </p:spTree>
    <p:extLst>
      <p:ext uri="{BB962C8B-B14F-4D97-AF65-F5344CB8AC3E}">
        <p14:creationId xmlns:p14="http://schemas.microsoft.com/office/powerpoint/2010/main" val="2937316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EB39DD-3E86-4E3E-9C73-B421B3378799}"/>
              </a:ext>
            </a:extLst>
          </p:cNvPr>
          <p:cNvPicPr>
            <a:picLocks noChangeAspect="1"/>
          </p:cNvPicPr>
          <p:nvPr/>
        </p:nvPicPr>
        <p:blipFill>
          <a:blip r:embed="rId2"/>
          <a:stretch>
            <a:fillRect/>
          </a:stretch>
        </p:blipFill>
        <p:spPr>
          <a:xfrm>
            <a:off x="654756" y="1659466"/>
            <a:ext cx="11074400" cy="4645261"/>
          </a:xfrm>
          <a:prstGeom prst="rect">
            <a:avLst/>
          </a:prstGeom>
        </p:spPr>
      </p:pic>
      <p:sp>
        <p:nvSpPr>
          <p:cNvPr id="3" name="TextBox 2">
            <a:extLst>
              <a:ext uri="{FF2B5EF4-FFF2-40B4-BE49-F238E27FC236}">
                <a16:creationId xmlns:a16="http://schemas.microsoft.com/office/drawing/2014/main" id="{D3179B70-AEA4-4710-B572-289095B8BA3E}"/>
              </a:ext>
            </a:extLst>
          </p:cNvPr>
          <p:cNvSpPr txBox="1"/>
          <p:nvPr/>
        </p:nvSpPr>
        <p:spPr>
          <a:xfrm>
            <a:off x="4244622" y="372533"/>
            <a:ext cx="3612445" cy="1200329"/>
          </a:xfrm>
          <a:prstGeom prst="rect">
            <a:avLst/>
          </a:prstGeom>
          <a:noFill/>
        </p:spPr>
        <p:txBody>
          <a:bodyPr wrap="square" rtlCol="0">
            <a:spAutoFit/>
          </a:bodyPr>
          <a:lstStyle/>
          <a:p>
            <a:r>
              <a:rPr lang="en-US" dirty="0"/>
              <a:t>Manufactured Home - 12120 CR 563, Princeton TX, 75407</a:t>
            </a:r>
          </a:p>
          <a:p>
            <a:r>
              <a:rPr lang="en-US" dirty="0"/>
              <a:t>On the market for $135,000.  Located ~ 15 miles east of McKinney</a:t>
            </a:r>
          </a:p>
        </p:txBody>
      </p:sp>
    </p:spTree>
    <p:extLst>
      <p:ext uri="{BB962C8B-B14F-4D97-AF65-F5344CB8AC3E}">
        <p14:creationId xmlns:p14="http://schemas.microsoft.com/office/powerpoint/2010/main" val="1757265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F2BEA2-C2CF-438A-9004-46FE8F020437}"/>
              </a:ext>
            </a:extLst>
          </p:cNvPr>
          <p:cNvPicPr>
            <a:picLocks noChangeAspect="1"/>
          </p:cNvPicPr>
          <p:nvPr/>
        </p:nvPicPr>
        <p:blipFill>
          <a:blip r:embed="rId2"/>
          <a:stretch>
            <a:fillRect/>
          </a:stretch>
        </p:blipFill>
        <p:spPr>
          <a:xfrm>
            <a:off x="1578281" y="282222"/>
            <a:ext cx="9035438" cy="6287911"/>
          </a:xfrm>
          <a:prstGeom prst="rect">
            <a:avLst/>
          </a:prstGeom>
        </p:spPr>
      </p:pic>
    </p:spTree>
    <p:extLst>
      <p:ext uri="{BB962C8B-B14F-4D97-AF65-F5344CB8AC3E}">
        <p14:creationId xmlns:p14="http://schemas.microsoft.com/office/powerpoint/2010/main" val="1846052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EFC85-0340-4368-AE33-BD2869C48204}"/>
              </a:ext>
            </a:extLst>
          </p:cNvPr>
          <p:cNvPicPr>
            <a:picLocks noChangeAspect="1"/>
          </p:cNvPicPr>
          <p:nvPr/>
        </p:nvPicPr>
        <p:blipFill>
          <a:blip r:embed="rId2"/>
          <a:stretch>
            <a:fillRect/>
          </a:stretch>
        </p:blipFill>
        <p:spPr>
          <a:xfrm>
            <a:off x="2540000" y="1625600"/>
            <a:ext cx="6265333" cy="4244622"/>
          </a:xfrm>
          <a:prstGeom prst="rect">
            <a:avLst/>
          </a:prstGeom>
        </p:spPr>
      </p:pic>
      <p:sp>
        <p:nvSpPr>
          <p:cNvPr id="3" name="TextBox 2">
            <a:extLst>
              <a:ext uri="{FF2B5EF4-FFF2-40B4-BE49-F238E27FC236}">
                <a16:creationId xmlns:a16="http://schemas.microsoft.com/office/drawing/2014/main" id="{15A97FE5-1629-4581-9A68-4AE364093197}"/>
              </a:ext>
            </a:extLst>
          </p:cNvPr>
          <p:cNvSpPr txBox="1"/>
          <p:nvPr/>
        </p:nvSpPr>
        <p:spPr>
          <a:xfrm>
            <a:off x="3657600" y="553156"/>
            <a:ext cx="4312356" cy="923330"/>
          </a:xfrm>
          <a:prstGeom prst="rect">
            <a:avLst/>
          </a:prstGeom>
          <a:noFill/>
        </p:spPr>
        <p:txBody>
          <a:bodyPr wrap="square" rtlCol="0">
            <a:spAutoFit/>
          </a:bodyPr>
          <a:lstStyle/>
          <a:p>
            <a:r>
              <a:rPr lang="en-US" dirty="0"/>
              <a:t>111 McKinney Avenue, Princeton, TX 75407</a:t>
            </a:r>
          </a:p>
          <a:p>
            <a:r>
              <a:rPr lang="en-US" dirty="0"/>
              <a:t>On the market for $77,000.  Located ~ 11 miles east of McKinney.</a:t>
            </a:r>
          </a:p>
        </p:txBody>
      </p:sp>
    </p:spTree>
    <p:extLst>
      <p:ext uri="{BB962C8B-B14F-4D97-AF65-F5344CB8AC3E}">
        <p14:creationId xmlns:p14="http://schemas.microsoft.com/office/powerpoint/2010/main" val="3157125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84E62A-F852-466D-9F3B-D96BECB8E237}"/>
              </a:ext>
            </a:extLst>
          </p:cNvPr>
          <p:cNvPicPr>
            <a:picLocks noChangeAspect="1"/>
          </p:cNvPicPr>
          <p:nvPr/>
        </p:nvPicPr>
        <p:blipFill>
          <a:blip r:embed="rId2"/>
          <a:stretch>
            <a:fillRect/>
          </a:stretch>
        </p:blipFill>
        <p:spPr>
          <a:xfrm>
            <a:off x="451556" y="490234"/>
            <a:ext cx="11356622" cy="5877531"/>
          </a:xfrm>
          <a:prstGeom prst="rect">
            <a:avLst/>
          </a:prstGeom>
        </p:spPr>
      </p:pic>
    </p:spTree>
    <p:extLst>
      <p:ext uri="{BB962C8B-B14F-4D97-AF65-F5344CB8AC3E}">
        <p14:creationId xmlns:p14="http://schemas.microsoft.com/office/powerpoint/2010/main" val="147075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C6D71B-B1EB-4B39-85A2-5C07DE1DB8E2}"/>
              </a:ext>
            </a:extLst>
          </p:cNvPr>
          <p:cNvSpPr/>
          <p:nvPr/>
        </p:nvSpPr>
        <p:spPr>
          <a:xfrm>
            <a:off x="3766836" y="3244334"/>
            <a:ext cx="4658327" cy="369332"/>
          </a:xfrm>
          <a:prstGeom prst="rect">
            <a:avLst/>
          </a:prstGeom>
        </p:spPr>
        <p:txBody>
          <a:bodyPr wrap="none">
            <a:spAutoFit/>
          </a:bodyPr>
          <a:lstStyle/>
          <a:p>
            <a:r>
              <a:rPr lang="en-US" dirty="0">
                <a:hlinkClick r:id="rId2"/>
              </a:rPr>
              <a:t>http://www.matthewssouthwest.com/projects/</a:t>
            </a:r>
            <a:endParaRPr lang="en-US" dirty="0"/>
          </a:p>
        </p:txBody>
      </p:sp>
    </p:spTree>
    <p:extLst>
      <p:ext uri="{BB962C8B-B14F-4D97-AF65-F5344CB8AC3E}">
        <p14:creationId xmlns:p14="http://schemas.microsoft.com/office/powerpoint/2010/main" val="84664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EC94FE-4347-4874-AB97-848CE3AF5801}"/>
              </a:ext>
            </a:extLst>
          </p:cNvPr>
          <p:cNvSpPr/>
          <p:nvPr/>
        </p:nvSpPr>
        <p:spPr>
          <a:xfrm>
            <a:off x="3048000" y="3105835"/>
            <a:ext cx="6096000" cy="923330"/>
          </a:xfrm>
          <a:prstGeom prst="rect">
            <a:avLst/>
          </a:prstGeom>
        </p:spPr>
        <p:txBody>
          <a:bodyPr>
            <a:spAutoFit/>
          </a:bodyPr>
          <a:lstStyle/>
          <a:p>
            <a:r>
              <a:rPr lang="en-US" b="0" i="0" dirty="0">
                <a:solidFill>
                  <a:srgbClr val="5C5C5C"/>
                </a:solidFill>
                <a:effectLst/>
                <a:latin typeface="HCo Gotham"/>
              </a:rPr>
              <a:t>Habitat for Humanities' Cotton Groves project in McKinney will create affordable housing out of steel shipping containers.</a:t>
            </a:r>
          </a:p>
          <a:p>
            <a:r>
              <a:rPr lang="en-US" dirty="0">
                <a:hlinkClick r:id="rId2"/>
              </a:rPr>
              <a:t>http://www.cottongroves.com/</a:t>
            </a:r>
            <a:endParaRPr lang="en-US" b="0" i="0" dirty="0">
              <a:solidFill>
                <a:srgbClr val="5C5C5C"/>
              </a:solidFill>
              <a:effectLst/>
              <a:latin typeface="HCo Gotham"/>
            </a:endParaRPr>
          </a:p>
        </p:txBody>
      </p:sp>
    </p:spTree>
    <p:extLst>
      <p:ext uri="{BB962C8B-B14F-4D97-AF65-F5344CB8AC3E}">
        <p14:creationId xmlns:p14="http://schemas.microsoft.com/office/powerpoint/2010/main" val="185075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255749-F250-45FA-AC90-B8E6D99EC2CC}"/>
              </a:ext>
            </a:extLst>
          </p:cNvPr>
          <p:cNvPicPr>
            <a:picLocks noChangeAspect="1"/>
          </p:cNvPicPr>
          <p:nvPr/>
        </p:nvPicPr>
        <p:blipFill>
          <a:blip r:embed="rId2"/>
          <a:stretch>
            <a:fillRect/>
          </a:stretch>
        </p:blipFill>
        <p:spPr>
          <a:xfrm>
            <a:off x="566737" y="295275"/>
            <a:ext cx="11058525" cy="6267450"/>
          </a:xfrm>
          <a:prstGeom prst="rect">
            <a:avLst/>
          </a:prstGeom>
        </p:spPr>
      </p:pic>
    </p:spTree>
    <p:extLst>
      <p:ext uri="{BB962C8B-B14F-4D97-AF65-F5344CB8AC3E}">
        <p14:creationId xmlns:p14="http://schemas.microsoft.com/office/powerpoint/2010/main" val="571580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D9E5B3-B8A2-4DF5-88DD-D7034BE46357}"/>
              </a:ext>
            </a:extLst>
          </p:cNvPr>
          <p:cNvPicPr>
            <a:picLocks noChangeAspect="1"/>
          </p:cNvPicPr>
          <p:nvPr/>
        </p:nvPicPr>
        <p:blipFill>
          <a:blip r:embed="rId2"/>
          <a:stretch>
            <a:fillRect/>
          </a:stretch>
        </p:blipFill>
        <p:spPr>
          <a:xfrm>
            <a:off x="581025" y="223837"/>
            <a:ext cx="11029950" cy="6410325"/>
          </a:xfrm>
          <a:prstGeom prst="rect">
            <a:avLst/>
          </a:prstGeom>
        </p:spPr>
      </p:pic>
    </p:spTree>
    <p:extLst>
      <p:ext uri="{BB962C8B-B14F-4D97-AF65-F5344CB8AC3E}">
        <p14:creationId xmlns:p14="http://schemas.microsoft.com/office/powerpoint/2010/main" val="2494092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9E339C-21F6-4C89-BB44-94831ADC11AF}"/>
              </a:ext>
            </a:extLst>
          </p:cNvPr>
          <p:cNvSpPr/>
          <p:nvPr/>
        </p:nvSpPr>
        <p:spPr>
          <a:xfrm>
            <a:off x="3014133" y="1919111"/>
            <a:ext cx="6129867" cy="3139321"/>
          </a:xfrm>
          <a:prstGeom prst="rect">
            <a:avLst/>
          </a:prstGeom>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Georgia" panose="02040502050405020303" pitchFamily="18" charset="0"/>
              </a:rPr>
              <a:t>The median home price in McKinney is $338,000, according to the most recent data.</a:t>
            </a:r>
          </a:p>
          <a:p>
            <a:pPr marL="285750" indent="-285750">
              <a:buFont typeface="Arial" panose="020B0604020202020204" pitchFamily="34" charset="0"/>
              <a:buChar char="•"/>
            </a:pPr>
            <a:r>
              <a:rPr lang="en-US" b="0" i="0" dirty="0">
                <a:solidFill>
                  <a:srgbClr val="000000"/>
                </a:solidFill>
                <a:effectLst/>
                <a:latin typeface="Georgia" panose="02040502050405020303" pitchFamily="18" charset="0"/>
              </a:rPr>
              <a:t>Habitat will bolt the metal boxes together and stack them to build each of its new homes on McKinney's east side.</a:t>
            </a:r>
          </a:p>
          <a:p>
            <a:pPr marL="285750" indent="-285750">
              <a:buFont typeface="Arial" panose="020B0604020202020204" pitchFamily="34" charset="0"/>
              <a:buChar char="•"/>
            </a:pPr>
            <a:r>
              <a:rPr lang="en-US" b="0" i="0" dirty="0">
                <a:solidFill>
                  <a:srgbClr val="000000"/>
                </a:solidFill>
                <a:effectLst/>
                <a:latin typeface="Georgia" panose="02040502050405020303" pitchFamily="18" charset="0"/>
              </a:rPr>
              <a:t>Four containers will be bolted together to erect the 1,280-square-foot, three-bedroom plan.</a:t>
            </a:r>
          </a:p>
          <a:p>
            <a:pPr marL="285750" indent="-285750">
              <a:buFont typeface="Arial" panose="020B0604020202020204" pitchFamily="34" charset="0"/>
              <a:buChar char="•"/>
            </a:pPr>
            <a:r>
              <a:rPr lang="en-US" b="0" i="0" dirty="0">
                <a:solidFill>
                  <a:srgbClr val="000000"/>
                </a:solidFill>
                <a:effectLst/>
                <a:latin typeface="Georgia" panose="02040502050405020303" pitchFamily="18" charset="0"/>
              </a:rPr>
              <a:t>The 8- by 40-foot metal boxes will get doors and windows and will be finished out inside like standard homes.</a:t>
            </a:r>
          </a:p>
          <a:p>
            <a:pPr marL="285750" indent="-285750">
              <a:buFont typeface="Arial" panose="020B0604020202020204" pitchFamily="34" charset="0"/>
              <a:buChar char="•"/>
            </a:pPr>
            <a:r>
              <a:rPr lang="en-US" b="0" i="0" dirty="0">
                <a:solidFill>
                  <a:srgbClr val="000000"/>
                </a:solidFill>
                <a:effectLst/>
                <a:latin typeface="Georgia" panose="02040502050405020303" pitchFamily="18" charset="0"/>
              </a:rPr>
              <a:t>Concrete piers for the foundations</a:t>
            </a:r>
            <a:r>
              <a:rPr lang="en-US" dirty="0">
                <a:solidFill>
                  <a:srgbClr val="000000"/>
                </a:solidFill>
                <a:latin typeface="Georgia" panose="02040502050405020303" pitchFamily="18" charset="0"/>
              </a:rPr>
              <a:t>.</a:t>
            </a:r>
            <a:endParaRPr lang="en-US" b="0" i="0" dirty="0">
              <a:solidFill>
                <a:srgbClr val="000000"/>
              </a:solidFill>
              <a:effectLst/>
              <a:latin typeface="Georgia" panose="02040502050405020303" pitchFamily="18" charset="0"/>
            </a:endParaRPr>
          </a:p>
        </p:txBody>
      </p:sp>
    </p:spTree>
    <p:extLst>
      <p:ext uri="{BB962C8B-B14F-4D97-AF65-F5344CB8AC3E}">
        <p14:creationId xmlns:p14="http://schemas.microsoft.com/office/powerpoint/2010/main" val="2048182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95FB49-75BF-4858-BE66-C513216EA9D4}"/>
              </a:ext>
            </a:extLst>
          </p:cNvPr>
          <p:cNvSpPr/>
          <p:nvPr/>
        </p:nvSpPr>
        <p:spPr>
          <a:xfrm>
            <a:off x="2031999" y="639048"/>
            <a:ext cx="8060267" cy="2657475"/>
          </a:xfrm>
          <a:prstGeom prst="rect">
            <a:avLst/>
          </a:prstGeom>
        </p:spPr>
        <p:txBody>
          <a:bodyPr wrap="square">
            <a:spAutoFit/>
          </a:bodyPr>
          <a:lstStyle/>
          <a:p>
            <a:r>
              <a:rPr lang="en-US" b="0" i="0" dirty="0">
                <a:solidFill>
                  <a:srgbClr val="000000"/>
                </a:solidFill>
                <a:effectLst/>
                <a:latin typeface="Georgia" panose="02040502050405020303" pitchFamily="18" charset="0"/>
              </a:rPr>
              <a:t>A new neighborhood on the way in Collin County won't be a standard suburban tract home community.</a:t>
            </a:r>
          </a:p>
          <a:p>
            <a:r>
              <a:rPr lang="en-US" b="0" i="0" dirty="0">
                <a:solidFill>
                  <a:srgbClr val="000000"/>
                </a:solidFill>
                <a:effectLst/>
                <a:latin typeface="Georgia" panose="02040502050405020303" pitchFamily="18" charset="0"/>
              </a:rPr>
              <a:t>The McKinney development will have almost three dozen houses built out of shipping containers. North Collin County Habitat for Humanity plans to build the neighborhood, called Cotton Groves, to provide affordable housing in Dallas' pricey northern suburbs.</a:t>
            </a:r>
          </a:p>
          <a:p>
            <a:r>
              <a:rPr lang="en-US" b="0" i="0" dirty="0">
                <a:solidFill>
                  <a:srgbClr val="000000"/>
                </a:solidFill>
                <a:effectLst/>
                <a:latin typeface="Georgia" panose="02040502050405020303" pitchFamily="18" charset="0"/>
              </a:rPr>
              <a:t>"We could have sold all of them already on the open market," said Celeste H. Cox, CEO of the North Collin County Habitat for Humanity. "We have a waiting list of 70 families."</a:t>
            </a:r>
          </a:p>
        </p:txBody>
      </p:sp>
      <p:pic>
        <p:nvPicPr>
          <p:cNvPr id="3" name="Picture 2">
            <a:extLst>
              <a:ext uri="{FF2B5EF4-FFF2-40B4-BE49-F238E27FC236}">
                <a16:creationId xmlns:a16="http://schemas.microsoft.com/office/drawing/2014/main" id="{43D74C09-781A-4E17-97EC-95A22348F874}"/>
              </a:ext>
            </a:extLst>
          </p:cNvPr>
          <p:cNvPicPr>
            <a:picLocks noChangeAspect="1"/>
          </p:cNvPicPr>
          <p:nvPr/>
        </p:nvPicPr>
        <p:blipFill>
          <a:blip r:embed="rId2"/>
          <a:stretch>
            <a:fillRect/>
          </a:stretch>
        </p:blipFill>
        <p:spPr>
          <a:xfrm>
            <a:off x="691972" y="3658127"/>
            <a:ext cx="11191875" cy="2657475"/>
          </a:xfrm>
          <a:prstGeom prst="rect">
            <a:avLst/>
          </a:prstGeom>
        </p:spPr>
      </p:pic>
    </p:spTree>
    <p:extLst>
      <p:ext uri="{BB962C8B-B14F-4D97-AF65-F5344CB8AC3E}">
        <p14:creationId xmlns:p14="http://schemas.microsoft.com/office/powerpoint/2010/main" val="3884693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F0CC60-B456-4063-981C-182C6D0AD130}"/>
              </a:ext>
            </a:extLst>
          </p:cNvPr>
          <p:cNvPicPr>
            <a:picLocks noChangeAspect="1"/>
          </p:cNvPicPr>
          <p:nvPr/>
        </p:nvPicPr>
        <p:blipFill>
          <a:blip r:embed="rId2"/>
          <a:stretch>
            <a:fillRect/>
          </a:stretch>
        </p:blipFill>
        <p:spPr>
          <a:xfrm>
            <a:off x="489427" y="0"/>
            <a:ext cx="11213146" cy="6858000"/>
          </a:xfrm>
          <a:prstGeom prst="rect">
            <a:avLst/>
          </a:prstGeom>
        </p:spPr>
      </p:pic>
    </p:spTree>
    <p:extLst>
      <p:ext uri="{BB962C8B-B14F-4D97-AF65-F5344CB8AC3E}">
        <p14:creationId xmlns:p14="http://schemas.microsoft.com/office/powerpoint/2010/main" val="2339813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5BE3DC0CC9E0F46B99D55240467AC80" ma:contentTypeVersion="2" ma:contentTypeDescription="Create a new document." ma:contentTypeScope="" ma:versionID="511244f16fa27dd6b961f938dfa847e2">
  <xsd:schema xmlns:xsd="http://www.w3.org/2001/XMLSchema" xmlns:xs="http://www.w3.org/2001/XMLSchema" xmlns:p="http://schemas.microsoft.com/office/2006/metadata/properties" xmlns:ns3="771afd76-1154-4abd-bbad-d6223874f98b" targetNamespace="http://schemas.microsoft.com/office/2006/metadata/properties" ma:root="true" ma:fieldsID="cd14bbfbff5a39292a8a5f30f6ee0672" ns3:_="">
    <xsd:import namespace="771afd76-1154-4abd-bbad-d6223874f98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1afd76-1154-4abd-bbad-d6223874f98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94B5520-838D-47AF-81DF-C178C3894C03}">
  <ds:schemaRefs>
    <ds:schemaRef ds:uri="http://schemas.microsoft.com/sharepoint/v3/contenttype/forms"/>
  </ds:schemaRefs>
</ds:datastoreItem>
</file>

<file path=customXml/itemProps2.xml><?xml version="1.0" encoding="utf-8"?>
<ds:datastoreItem xmlns:ds="http://schemas.openxmlformats.org/officeDocument/2006/customXml" ds:itemID="{F5E074C5-2439-41F5-80CD-3E91C51F72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71afd76-1154-4abd-bbad-d6223874f9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915639-4516-442E-9891-8405E427CBDA}">
  <ds:schemaRefs>
    <ds:schemaRef ds:uri="http://schemas.microsoft.com/office/2006/metadata/properties"/>
    <ds:schemaRef ds:uri="http://purl.org/dc/elements/1.1/"/>
    <ds:schemaRef ds:uri="http://purl.org/dc/terms/"/>
    <ds:schemaRef ds:uri="http://schemas.microsoft.com/office/infopath/2007/PartnerControls"/>
    <ds:schemaRef ds:uri="http://schemas.openxmlformats.org/package/2006/metadata/core-properties"/>
    <ds:schemaRef ds:uri="771afd76-1154-4abd-bbad-d6223874f98b"/>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555</TotalTime>
  <Words>451</Words>
  <Application>Microsoft Office PowerPoint</Application>
  <PresentationFormat>Widescreen</PresentationFormat>
  <Paragraphs>30</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Georgia</vt:lpstr>
      <vt:lpstr>HCo Gotham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 Doorley</dc:creator>
  <cp:lastModifiedBy>Doorley, Edward Robert</cp:lastModifiedBy>
  <cp:revision>13</cp:revision>
  <dcterms:created xsi:type="dcterms:W3CDTF">2019-10-28T21:50:35Z</dcterms:created>
  <dcterms:modified xsi:type="dcterms:W3CDTF">2019-10-29T21:40:16Z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0x01010035BE3DC0CC9E0F46B99D55240467AC80</vt:lpwstr>
  </property>
</Properties>
</file>